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9" r:id="rId3"/>
    <p:sldId id="410" r:id="rId4"/>
    <p:sldId id="411" r:id="rId5"/>
    <p:sldId id="405" r:id="rId6"/>
    <p:sldId id="407" r:id="rId7"/>
    <p:sldId id="409" r:id="rId8"/>
    <p:sldId id="412" r:id="rId9"/>
    <p:sldId id="416" r:id="rId10"/>
    <p:sldId id="413" r:id="rId11"/>
    <p:sldId id="41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Bedrijfseconomie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Keurmerken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766" y="3409637"/>
            <a:ext cx="2348343" cy="244827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576" y="340668"/>
            <a:ext cx="2811016" cy="39655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980728"/>
            <a:ext cx="3819525" cy="18954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1626" y="5661248"/>
            <a:ext cx="2266950" cy="74295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32310" y="3284984"/>
            <a:ext cx="259080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Keurmerken in het loonwerk </a:t>
            </a:r>
            <a:br>
              <a:rPr lang="nl-NL" dirty="0" smtClean="0"/>
            </a:br>
            <a:r>
              <a:rPr lang="nl-NL" dirty="0" smtClean="0"/>
              <a:t>(of bij klanten)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VKL (1 ster, 2 ster VKL-g)</a:t>
            </a:r>
          </a:p>
          <a:p>
            <a:r>
              <a:rPr lang="nl-NL" dirty="0" smtClean="0"/>
              <a:t>VVAK</a:t>
            </a:r>
          </a:p>
          <a:p>
            <a:r>
              <a:rPr lang="nl-NL" dirty="0" smtClean="0"/>
              <a:t>SKAL </a:t>
            </a:r>
          </a:p>
          <a:p>
            <a:r>
              <a:rPr lang="nl-NL" dirty="0" smtClean="0"/>
              <a:t>Global GAP</a:t>
            </a:r>
          </a:p>
          <a:p>
            <a:r>
              <a:rPr lang="nl-NL" dirty="0" smtClean="0"/>
              <a:t>ISO certificering (9001 en 14001</a:t>
            </a:r>
            <a:r>
              <a:rPr lang="nl-NL" dirty="0" smtClean="0"/>
              <a:t>)</a:t>
            </a:r>
          </a:p>
          <a:p>
            <a:r>
              <a:rPr lang="nl-NL" dirty="0" smtClean="0"/>
              <a:t>SKL</a:t>
            </a:r>
          </a:p>
          <a:p>
            <a:r>
              <a:rPr lang="nl-NL" smtClean="0"/>
              <a:t>GMP+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510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1196752"/>
            <a:ext cx="7596336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Terugblik:</a:t>
            </a:r>
          </a:p>
          <a:p>
            <a:pPr>
              <a:buFontTx/>
              <a:buChar char="-"/>
            </a:pPr>
            <a:r>
              <a:rPr lang="nl-NL" dirty="0" smtClean="0"/>
              <a:t>Huizenopdracht</a:t>
            </a:r>
          </a:p>
          <a:p>
            <a:pPr>
              <a:buFontTx/>
              <a:buChar char="-"/>
            </a:pPr>
            <a:r>
              <a:rPr lang="nl-NL" dirty="0" smtClean="0"/>
              <a:t>Belastingen</a:t>
            </a:r>
          </a:p>
          <a:p>
            <a:pPr>
              <a:buFontTx/>
              <a:buChar char="-"/>
            </a:pPr>
            <a:r>
              <a:rPr lang="nl-NL" dirty="0" smtClean="0"/>
              <a:t>Opdracht IB voor ondernemers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442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Huizenopdracht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340768"/>
            <a:ext cx="3600400" cy="396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8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Huizenopdracht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1196752"/>
            <a:ext cx="7139136" cy="4929411"/>
          </a:xfrm>
        </p:spPr>
        <p:txBody>
          <a:bodyPr/>
          <a:lstStyle/>
          <a:p>
            <a:r>
              <a:rPr lang="nl-NL" dirty="0" smtClean="0"/>
              <a:t>Over het algemeen nette opdrachten</a:t>
            </a:r>
          </a:p>
          <a:p>
            <a:pPr lvl="1"/>
            <a:r>
              <a:rPr lang="nl-NL" dirty="0" smtClean="0"/>
              <a:t>Goede informatie</a:t>
            </a:r>
          </a:p>
          <a:p>
            <a:pPr lvl="1"/>
            <a:r>
              <a:rPr lang="nl-NL" dirty="0" smtClean="0"/>
              <a:t>Goede lay-out</a:t>
            </a:r>
          </a:p>
          <a:p>
            <a:pPr lvl="1"/>
            <a:r>
              <a:rPr lang="nl-NL" dirty="0" smtClean="0"/>
              <a:t>Goede uitleg</a:t>
            </a:r>
          </a:p>
          <a:p>
            <a:pPr lvl="1"/>
            <a:endParaRPr lang="nl-NL" dirty="0"/>
          </a:p>
          <a:p>
            <a:r>
              <a:rPr lang="nl-NL" dirty="0" smtClean="0"/>
              <a:t>Waar kan het beter</a:t>
            </a:r>
          </a:p>
          <a:p>
            <a:pPr lvl="1"/>
            <a:r>
              <a:rPr lang="nl-NL" dirty="0" smtClean="0"/>
              <a:t>Uitleg van de kostenposten. Weet wat je opschrijft.</a:t>
            </a:r>
          </a:p>
          <a:p>
            <a:pPr lvl="1"/>
            <a:r>
              <a:rPr lang="nl-NL" dirty="0" smtClean="0"/>
              <a:t>Bruto-netto nog niet altijd helder uitgelegd.</a:t>
            </a:r>
          </a:p>
          <a:p>
            <a:pPr lvl="1"/>
            <a:r>
              <a:rPr lang="nl-NL" dirty="0" smtClean="0"/>
              <a:t>Bronvermelding</a:t>
            </a:r>
          </a:p>
          <a:p>
            <a:pPr lvl="1"/>
            <a:r>
              <a:rPr lang="nl-NL" dirty="0" smtClean="0"/>
              <a:t>De overheid moet altijd wat meepikken?</a:t>
            </a:r>
          </a:p>
        </p:txBody>
      </p:sp>
    </p:spTree>
    <p:extLst>
      <p:ext uri="{BB962C8B-B14F-4D97-AF65-F5344CB8AC3E}">
        <p14:creationId xmlns:p14="http://schemas.microsoft.com/office/powerpoint/2010/main" val="157335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Inkomen + Bijtellingen -  Aftrekposten = </a:t>
            </a:r>
          </a:p>
          <a:p>
            <a:pPr marL="0" indent="0">
              <a:buNone/>
            </a:pPr>
            <a:r>
              <a:rPr lang="nl-NL" dirty="0" smtClean="0"/>
              <a:t>Belastbaar inkomen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Belastbaar inkomen </a:t>
            </a:r>
            <a:r>
              <a:rPr lang="nl-NL" dirty="0" smtClean="0">
                <a:sym typeface="Wingdings" panose="05000000000000000000" pitchFamily="2" charset="2"/>
              </a:rPr>
              <a:t> belastingtarieven =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Berekende 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Berekende belasting – heffingskortingen = </a:t>
            </a:r>
          </a:p>
          <a:p>
            <a:pPr marL="0" indent="0">
              <a:buNone/>
            </a:pPr>
            <a:r>
              <a:rPr lang="nl-NL" dirty="0" smtClean="0"/>
              <a:t>Te betalen 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63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Inkomstenbelasting ondernemers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Inkomen: nettowinst</a:t>
            </a:r>
          </a:p>
          <a:p>
            <a:pPr marL="0" indent="0">
              <a:buNone/>
            </a:pPr>
            <a:r>
              <a:rPr lang="nl-NL" dirty="0" smtClean="0"/>
              <a:t>Aftrekposten</a:t>
            </a:r>
          </a:p>
          <a:p>
            <a:pPr>
              <a:buFontTx/>
              <a:buChar char="-"/>
            </a:pPr>
            <a:r>
              <a:rPr lang="nl-NL" dirty="0" smtClean="0"/>
              <a:t>Startersaftrek</a:t>
            </a:r>
          </a:p>
          <a:p>
            <a:pPr>
              <a:buFontTx/>
              <a:buChar char="-"/>
            </a:pPr>
            <a:r>
              <a:rPr lang="nl-NL" dirty="0" smtClean="0"/>
              <a:t>Zelfstandigenaftrek</a:t>
            </a:r>
          </a:p>
          <a:p>
            <a:pPr>
              <a:buFontTx/>
              <a:buChar char="-"/>
            </a:pPr>
            <a:r>
              <a:rPr lang="nl-NL" dirty="0" smtClean="0"/>
              <a:t>Investeringsaftrek (MIA, EIA, KIA)</a:t>
            </a:r>
          </a:p>
          <a:p>
            <a:pPr>
              <a:buFontTx/>
              <a:buChar char="-"/>
            </a:pPr>
            <a:r>
              <a:rPr lang="nl-NL" dirty="0" smtClean="0"/>
              <a:t>FOR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Meerdere ondernemers? Meerdere aftrekposten!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413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Ondernemers en belasting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Vennootschapsbelasting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731" y="2132856"/>
            <a:ext cx="661795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22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Bereken: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BV met nettowinst van: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lphaLcPeriod"/>
            </a:pPr>
            <a:r>
              <a:rPr lang="nl-NL" dirty="0" smtClean="0"/>
              <a:t>€95.000</a:t>
            </a:r>
          </a:p>
          <a:p>
            <a:pPr marL="514350" indent="-514350">
              <a:buAutoNum type="alphaLcPeriod"/>
            </a:pPr>
            <a:r>
              <a:rPr lang="nl-NL" dirty="0" smtClean="0"/>
              <a:t>€300.000</a:t>
            </a:r>
          </a:p>
          <a:p>
            <a:pPr marL="514350" indent="-514350">
              <a:buAutoNum type="alphaLcPeriod"/>
            </a:pPr>
            <a:r>
              <a:rPr lang="nl-NL" dirty="0" smtClean="0"/>
              <a:t>€1.000.000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803948"/>
            <a:ext cx="661795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Bereken: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BV met nettowinst van: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lphaLcPeriod"/>
            </a:pPr>
            <a:r>
              <a:rPr lang="nl-NL" dirty="0" smtClean="0"/>
              <a:t>€95.000 = €15.675</a:t>
            </a:r>
          </a:p>
          <a:p>
            <a:pPr marL="514350" indent="-514350">
              <a:buAutoNum type="alphaLcPeriod"/>
            </a:pPr>
            <a:r>
              <a:rPr lang="nl-NL" dirty="0" smtClean="0"/>
              <a:t>€300.000 = €58.000 = 19,33%</a:t>
            </a:r>
          </a:p>
          <a:p>
            <a:pPr marL="514350" indent="-514350">
              <a:buAutoNum type="alphaLcPeriod"/>
            </a:pPr>
            <a:r>
              <a:rPr lang="nl-NL" dirty="0" smtClean="0"/>
              <a:t>€1.000.000 = €233.000 = 23,3%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833664"/>
            <a:ext cx="661795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6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8213</TotalTime>
  <Words>181</Words>
  <Application>Microsoft Office PowerPoint</Application>
  <PresentationFormat>Diavoorstelling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PowerPoint-presentatie</vt:lpstr>
      <vt:lpstr>Planning</vt:lpstr>
      <vt:lpstr>Huizenopdracht</vt:lpstr>
      <vt:lpstr>Huizenopdracht</vt:lpstr>
      <vt:lpstr>PowerPoint-presentatie</vt:lpstr>
      <vt:lpstr>Inkomstenbelasting ondernemers</vt:lpstr>
      <vt:lpstr>Ondernemers en belasting 2</vt:lpstr>
      <vt:lpstr>Bereken:</vt:lpstr>
      <vt:lpstr>Bereken:</vt:lpstr>
      <vt:lpstr>Keurmerken</vt:lpstr>
      <vt:lpstr>Keurmerken in het loonwerk  (of bij klanten)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125</cp:revision>
  <dcterms:created xsi:type="dcterms:W3CDTF">2013-11-15T15:05:42Z</dcterms:created>
  <dcterms:modified xsi:type="dcterms:W3CDTF">2020-03-03T14:43:23Z</dcterms:modified>
</cp:coreProperties>
</file>